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7" r:id="rId30"/>
    <p:sldId id="288" r:id="rId31"/>
    <p:sldId id="289" r:id="rId32"/>
    <p:sldId id="29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0512BD-4328-4AB6-B15B-46E4DC8D214A}" v="19" dt="2025-05-07T23:36:05.1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4" d="100"/>
          <a:sy n="94" d="100"/>
        </p:scale>
        <p:origin x="12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65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33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55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03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42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33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96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94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25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42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93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5473D2-DD46-DFAF-84EC-264D6CE58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AC6213-F368-2123-27FC-5ADFE3164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3394" y="1585762"/>
            <a:ext cx="3788767" cy="2811737"/>
          </a:xfrm>
        </p:spPr>
        <p:txBody>
          <a:bodyPr>
            <a:normAutofit/>
          </a:bodyPr>
          <a:lstStyle/>
          <a:p>
            <a:pPr algn="l"/>
            <a:r>
              <a:rPr lang="en-IN" sz="4400" dirty="0"/>
              <a:t>Sarcasm Detection and Rewriting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842F30-C28C-5F5A-A810-80C04FA93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3395" y="4524046"/>
            <a:ext cx="3614857" cy="162275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IN" dirty="0"/>
              <a:t>Team 38 - The SUS</a:t>
            </a:r>
          </a:p>
          <a:p>
            <a:pPr algn="l"/>
            <a:r>
              <a:rPr lang="en-IN" dirty="0"/>
              <a:t>Umang Patel (2022101037)</a:t>
            </a:r>
          </a:p>
          <a:p>
            <a:pPr algn="l"/>
            <a:r>
              <a:rPr lang="en-IN" dirty="0"/>
              <a:t>Sparsh Goel (2022101051) </a:t>
            </a:r>
          </a:p>
          <a:p>
            <a:pPr algn="l"/>
            <a:r>
              <a:rPr lang="en-IN" dirty="0"/>
              <a:t>Sahil Patel (2022101046)</a:t>
            </a:r>
          </a:p>
        </p:txBody>
      </p:sp>
      <p:pic>
        <p:nvPicPr>
          <p:cNvPr id="4" name="Picture 3" descr="Sheets of magazines being recycled">
            <a:extLst>
              <a:ext uri="{FF2B5EF4-FFF2-40B4-BE49-F238E27FC236}">
                <a16:creationId xmlns:a16="http://schemas.microsoft.com/office/drawing/2014/main" id="{EDD4596F-2C35-EF36-4301-85D93AA2A3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05" r="3183" b="-1"/>
          <a:stretch/>
        </p:blipFill>
        <p:spPr>
          <a:xfrm>
            <a:off x="2" y="10"/>
            <a:ext cx="73677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64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E2F36-A839-E5DD-6679-7D57B017D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Detection Model Architecture: Overview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 descr="A diagram of a computer&#10;&#10;AI-generated content may be incorrect.">
            <a:extLst>
              <a:ext uri="{FF2B5EF4-FFF2-40B4-BE49-F238E27FC236}">
                <a16:creationId xmlns:a16="http://schemas.microsoft.com/office/drawing/2014/main" id="{FC4070BC-7FD0-69FA-317A-0D02D1F10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581" y="1114769"/>
            <a:ext cx="3837019" cy="5445049"/>
          </a:xfrm>
        </p:spPr>
      </p:pic>
    </p:spTree>
    <p:extLst>
      <p:ext uri="{BB962C8B-B14F-4D97-AF65-F5344CB8AC3E}">
        <p14:creationId xmlns:p14="http://schemas.microsoft.com/office/powerpoint/2010/main" val="825233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F6D0A-E507-30F9-6662-762A049B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Detection Model Architecture: Overview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44FEF-966D-2D71-CE66-3D32626F7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Hybrid Architecture Components:</a:t>
            </a:r>
          </a:p>
          <a:p>
            <a:pPr lvl="1"/>
            <a:r>
              <a:rPr lang="en-IN" b="1" dirty="0"/>
              <a:t>Text Encoder</a:t>
            </a:r>
            <a:r>
              <a:rPr lang="en-IN" dirty="0"/>
              <a:t>: </a:t>
            </a:r>
            <a:r>
              <a:rPr lang="en-IN" dirty="0" err="1"/>
              <a:t>RoBERTa</a:t>
            </a:r>
            <a:r>
              <a:rPr lang="en-IN" dirty="0"/>
              <a:t> extracts contextual embeddings</a:t>
            </a:r>
          </a:p>
          <a:p>
            <a:pPr lvl="1"/>
            <a:r>
              <a:rPr lang="en-IN" b="1" dirty="0"/>
              <a:t>Graph Processing</a:t>
            </a:r>
            <a:r>
              <a:rPr lang="en-IN" dirty="0"/>
              <a:t>: 4-layer GCN with sequential </a:t>
            </a:r>
            <a:r>
              <a:rPr lang="en-IN" dirty="0" err="1"/>
              <a:t>modeling</a:t>
            </a:r>
            <a:endParaRPr lang="en-IN" dirty="0"/>
          </a:p>
          <a:p>
            <a:pPr lvl="1"/>
            <a:r>
              <a:rPr lang="en-IN" b="1" dirty="0"/>
              <a:t>Feature Fusion</a:t>
            </a:r>
            <a:r>
              <a:rPr lang="en-IN" dirty="0"/>
              <a:t>: The Attention mechanism combines representations</a:t>
            </a:r>
          </a:p>
          <a:p>
            <a:pPr lvl="1"/>
            <a:r>
              <a:rPr lang="en-IN" b="1" dirty="0"/>
              <a:t>Classification</a:t>
            </a:r>
            <a:r>
              <a:rPr lang="en-IN" dirty="0"/>
              <a:t>: Fully connected layers for final prediction</a:t>
            </a:r>
          </a:p>
          <a:p>
            <a:endParaRPr lang="en-IN" dirty="0"/>
          </a:p>
          <a:p>
            <a:r>
              <a:rPr lang="en-IN" b="1" dirty="0"/>
              <a:t>Innovation</a:t>
            </a:r>
            <a:r>
              <a:rPr lang="en-IN" dirty="0"/>
              <a:t>: Integrates transformer-based language understanding with graph-based structural and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2674063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4ED64-9530-C187-9AC4-AA14F8134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Detection Model: </a:t>
            </a:r>
            <a:r>
              <a:rPr lang="en-IN" dirty="0" err="1"/>
              <a:t>RoBERTa</a:t>
            </a:r>
            <a:r>
              <a:rPr lang="en-IN" dirty="0"/>
              <a:t> Component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AFFD0-1DF5-0F0E-C956-E7F3129BB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Transformer-based Text Encoding:</a:t>
            </a:r>
          </a:p>
          <a:p>
            <a:pPr lvl="1"/>
            <a:r>
              <a:rPr lang="en-IN" b="1" dirty="0"/>
              <a:t>Base Model</a:t>
            </a:r>
            <a:r>
              <a:rPr lang="en-IN" dirty="0"/>
              <a:t>: </a:t>
            </a:r>
            <a:r>
              <a:rPr lang="en-IN" dirty="0" err="1"/>
              <a:t>RoBERTa</a:t>
            </a:r>
            <a:r>
              <a:rPr lang="en-IN" dirty="0"/>
              <a:t>-base (125M parameters)</a:t>
            </a:r>
          </a:p>
          <a:p>
            <a:pPr lvl="1"/>
            <a:r>
              <a:rPr lang="en-IN" b="1" dirty="0"/>
              <a:t>Input Processing:</a:t>
            </a:r>
          </a:p>
          <a:p>
            <a:pPr lvl="2"/>
            <a:r>
              <a:rPr lang="en-IN" dirty="0"/>
              <a:t>Special tokenization with BPE</a:t>
            </a:r>
          </a:p>
          <a:p>
            <a:pPr lvl="2"/>
            <a:r>
              <a:rPr lang="en-IN" dirty="0"/>
              <a:t>Max sequence length: 128 tokens</a:t>
            </a:r>
          </a:p>
          <a:p>
            <a:pPr lvl="2"/>
            <a:r>
              <a:rPr lang="en-IN" dirty="0"/>
              <a:t>Attention masking for variable-length inputs</a:t>
            </a:r>
          </a:p>
          <a:p>
            <a:pPr lvl="1"/>
            <a:r>
              <a:rPr lang="en-IN" b="1" dirty="0"/>
              <a:t>Output</a:t>
            </a:r>
            <a:r>
              <a:rPr lang="en-IN" dirty="0"/>
              <a:t>: 768-dimensional pooled embedding from [CLS] token</a:t>
            </a:r>
          </a:p>
          <a:p>
            <a:pPr lvl="1"/>
            <a:r>
              <a:rPr lang="en-IN" b="1" dirty="0"/>
              <a:t>Training</a:t>
            </a:r>
            <a:r>
              <a:rPr lang="en-IN" dirty="0"/>
              <a:t>: Fine-tuned with adapter layers to prevent catastrophic forgetting</a:t>
            </a:r>
          </a:p>
          <a:p>
            <a:r>
              <a:rPr lang="en-IN" b="1" dirty="0"/>
              <a:t>Purpose</a:t>
            </a:r>
            <a:r>
              <a:rPr lang="en-IN" dirty="0"/>
              <a:t>: Capture deep contextual relationships and semantic understanding of text, particularly implicit meaning in sarcastic expressions</a:t>
            </a:r>
          </a:p>
        </p:txBody>
      </p:sp>
    </p:spTree>
    <p:extLst>
      <p:ext uri="{BB962C8B-B14F-4D97-AF65-F5344CB8AC3E}">
        <p14:creationId xmlns:p14="http://schemas.microsoft.com/office/powerpoint/2010/main" val="4095752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FC82A-0091-76F5-B305-972E2F1A8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Model: Graph Convolutional Network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D9282-B0D5-50DA-7071-8F9737F3C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15532"/>
            <a:ext cx="10653579" cy="4746228"/>
          </a:xfrm>
        </p:spPr>
        <p:txBody>
          <a:bodyPr>
            <a:normAutofit fontScale="92500" lnSpcReduction="20000"/>
          </a:bodyPr>
          <a:lstStyle/>
          <a:p>
            <a:r>
              <a:rPr lang="en-IN" b="1" dirty="0"/>
              <a:t>4-layer GCN Implementation:</a:t>
            </a:r>
          </a:p>
          <a:p>
            <a:pPr lvl="1"/>
            <a:r>
              <a:rPr lang="en-IN" dirty="0"/>
              <a:t>Layer 1: Input dim (305) → Hidden dim (64)</a:t>
            </a:r>
          </a:p>
          <a:p>
            <a:pPr lvl="1"/>
            <a:r>
              <a:rPr lang="en-IN" dirty="0"/>
              <a:t>Layer 2: Hidden dim (64) → Hidden dim (128)</a:t>
            </a:r>
          </a:p>
          <a:p>
            <a:pPr lvl="1"/>
            <a:r>
              <a:rPr lang="en-IN" dirty="0"/>
              <a:t>Layer 3: Hidden dim (128) → Hidden dim (128)</a:t>
            </a:r>
          </a:p>
          <a:p>
            <a:pPr lvl="1"/>
            <a:r>
              <a:rPr lang="en-IN" dirty="0"/>
              <a:t>Layer 4: Hidden dim (128) → Hidden dim (64)</a:t>
            </a:r>
          </a:p>
          <a:p>
            <a:r>
              <a:rPr lang="en-IN" b="1" dirty="0"/>
              <a:t>Technical Details:</a:t>
            </a:r>
          </a:p>
          <a:p>
            <a:pPr lvl="1"/>
            <a:r>
              <a:rPr lang="en-IN" dirty="0" err="1"/>
              <a:t>GCNConv</a:t>
            </a:r>
            <a:r>
              <a:rPr lang="en-IN" dirty="0"/>
              <a:t> layers from </a:t>
            </a:r>
            <a:r>
              <a:rPr lang="en-IN" dirty="0" err="1"/>
              <a:t>PyTorch</a:t>
            </a:r>
            <a:r>
              <a:rPr lang="en-IN" dirty="0"/>
              <a:t> Geometric</a:t>
            </a:r>
          </a:p>
          <a:p>
            <a:pPr lvl="1"/>
            <a:r>
              <a:rPr lang="en-IN" dirty="0"/>
              <a:t>BatchNorm1d after each convolution</a:t>
            </a:r>
          </a:p>
          <a:p>
            <a:pPr lvl="1"/>
            <a:r>
              <a:rPr lang="en-IN" dirty="0"/>
              <a:t>ReLU activation and dropout (0.2)</a:t>
            </a:r>
          </a:p>
          <a:p>
            <a:pPr lvl="1"/>
            <a:r>
              <a:rPr lang="en-IN" dirty="0"/>
              <a:t>Processes the integrated graph with dual edge types</a:t>
            </a:r>
          </a:p>
          <a:p>
            <a:pPr lvl="1"/>
            <a:r>
              <a:rPr lang="en-IN" dirty="0"/>
              <a:t>Gradually increases and then decreases feature dimensions for the bottleneck effect</a:t>
            </a:r>
          </a:p>
          <a:p>
            <a:r>
              <a:rPr lang="en-IN" b="1" dirty="0"/>
              <a:t>Purpose</a:t>
            </a:r>
            <a:r>
              <a:rPr lang="en-IN" dirty="0"/>
              <a:t>: Learn structural patterns in text that indicate sarcasm, particularly syntactic contradictions and sentiment incongruities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160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9FF37-BDCD-F1BD-F71D-30A93F35F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Detection Model: Sequential Processing &amp; Fusion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F0DE5-108E-A7A8-7995-C74D7FD75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dirty="0"/>
              <a:t>Sequential Processing:</a:t>
            </a:r>
          </a:p>
          <a:p>
            <a:pPr lvl="1"/>
            <a:r>
              <a:rPr lang="en-IN" dirty="0"/>
              <a:t>LSTM processes the GCN output sequence</a:t>
            </a:r>
          </a:p>
          <a:p>
            <a:pPr lvl="1"/>
            <a:r>
              <a:rPr lang="en-IN" dirty="0"/>
              <a:t>Bidirectional with hidden dim 32 (64 total)</a:t>
            </a:r>
          </a:p>
          <a:p>
            <a:pPr lvl="1"/>
            <a:r>
              <a:rPr lang="en-IN" dirty="0"/>
              <a:t>Captures sequential dependencies in node features</a:t>
            </a:r>
          </a:p>
          <a:p>
            <a:pPr lvl="1"/>
            <a:r>
              <a:rPr lang="en-IN" dirty="0"/>
              <a:t>For batch processing: mean aggregation strategy</a:t>
            </a:r>
          </a:p>
          <a:p>
            <a:r>
              <a:rPr lang="en-IN" b="1" dirty="0"/>
              <a:t>Attention-based Fusion:</a:t>
            </a:r>
          </a:p>
          <a:p>
            <a:pPr lvl="1"/>
            <a:r>
              <a:rPr lang="en-IN" dirty="0"/>
              <a:t>Combines </a:t>
            </a:r>
            <a:r>
              <a:rPr lang="en-IN" dirty="0" err="1"/>
              <a:t>RoBERTa</a:t>
            </a:r>
            <a:r>
              <a:rPr lang="en-IN" dirty="0"/>
              <a:t> embedding with GCN-LSTM output</a:t>
            </a:r>
          </a:p>
          <a:p>
            <a:pPr lvl="1"/>
            <a:r>
              <a:rPr lang="en-IN" dirty="0"/>
              <a:t>Attention mechanism: Linear(</a:t>
            </a:r>
            <a:r>
              <a:rPr lang="en-IN" dirty="0" err="1"/>
              <a:t>hidden_dim</a:t>
            </a:r>
            <a:r>
              <a:rPr lang="en-IN" dirty="0"/>
              <a:t> + </a:t>
            </a:r>
            <a:r>
              <a:rPr lang="en-IN" dirty="0" err="1"/>
              <a:t>gcn_dim</a:t>
            </a:r>
            <a:r>
              <a:rPr lang="en-IN" dirty="0"/>
              <a:t>, 1)</a:t>
            </a:r>
          </a:p>
          <a:p>
            <a:pPr lvl="1"/>
            <a:r>
              <a:rPr lang="en-IN" dirty="0"/>
              <a:t>Dynamic weighting based on feature importance</a:t>
            </a:r>
          </a:p>
          <a:p>
            <a:pPr lvl="1"/>
            <a:r>
              <a:rPr lang="en-IN" dirty="0"/>
              <a:t>Allows the model to focus on different aspects per sample</a:t>
            </a:r>
          </a:p>
          <a:p>
            <a:r>
              <a:rPr lang="en-IN" b="1" dirty="0"/>
              <a:t>Final Classification:</a:t>
            </a:r>
          </a:p>
          <a:p>
            <a:pPr lvl="1"/>
            <a:r>
              <a:rPr lang="en-IN" dirty="0"/>
              <a:t>FC layer: (</a:t>
            </a:r>
            <a:r>
              <a:rPr lang="en-IN" dirty="0" err="1"/>
              <a:t>hidden_dim</a:t>
            </a:r>
            <a:r>
              <a:rPr lang="en-IN" dirty="0"/>
              <a:t> + </a:t>
            </a:r>
            <a:r>
              <a:rPr lang="en-IN" dirty="0" err="1"/>
              <a:t>gcn_dim</a:t>
            </a:r>
            <a:r>
              <a:rPr lang="en-IN" dirty="0"/>
              <a:t>) → 256</a:t>
            </a:r>
          </a:p>
          <a:p>
            <a:pPr lvl="1"/>
            <a:r>
              <a:rPr lang="en-IN" dirty="0"/>
              <a:t>ReLU activation + dropout</a:t>
            </a:r>
          </a:p>
          <a:p>
            <a:pPr lvl="1"/>
            <a:r>
              <a:rPr lang="en-IN" dirty="0"/>
              <a:t>Output layer: 256 → 1 (binary classification)</a:t>
            </a:r>
          </a:p>
          <a:p>
            <a:pPr lvl="1"/>
            <a:r>
              <a:rPr lang="en-IN" dirty="0"/>
              <a:t>Sigmoid activation for probability output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0589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EB914-99DF-4443-8D95-B6464873F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Rewriting Module: GAN Architecture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15FB94C0-07E7-B0B4-979F-E7F2127CC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120" y="1198880"/>
            <a:ext cx="3638960" cy="5475934"/>
          </a:xfrm>
        </p:spPr>
      </p:pic>
    </p:spTree>
    <p:extLst>
      <p:ext uri="{BB962C8B-B14F-4D97-AF65-F5344CB8AC3E}">
        <p14:creationId xmlns:p14="http://schemas.microsoft.com/office/powerpoint/2010/main" val="226309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C6C11-C922-29B2-A16C-0A7604B2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Rewriting Module: GAN Architecture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03617-BFED-99C7-B2BD-7F2BE00BA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Generator</a:t>
            </a:r>
            <a:r>
              <a:rPr lang="en-IN" dirty="0"/>
              <a:t>: BART encoder-decoder model for text transformation</a:t>
            </a:r>
          </a:p>
          <a:p>
            <a:r>
              <a:rPr lang="en-IN" b="1" dirty="0"/>
              <a:t>Discriminator</a:t>
            </a:r>
            <a:r>
              <a:rPr lang="en-IN" dirty="0"/>
              <a:t>: BERT-based classifier for authenticity evaluation</a:t>
            </a:r>
          </a:p>
          <a:p>
            <a:r>
              <a:rPr lang="en-IN" b="1" dirty="0"/>
              <a:t>Training Objective</a:t>
            </a:r>
            <a:r>
              <a:rPr lang="en-IN" dirty="0"/>
              <a:t>: Combined supervised and adversarial losses</a:t>
            </a:r>
          </a:p>
          <a:p>
            <a:r>
              <a:rPr lang="en-IN" b="1" dirty="0"/>
              <a:t>Inference Process</a:t>
            </a:r>
            <a:r>
              <a:rPr lang="en-IN" dirty="0"/>
              <a:t>: Beam search with width 10 for diverse outputs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5889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B8477-C53F-AB13-C3B3-6054D818C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Rewriting Module: Technical Details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C373-2BB0-4343-9F79-6BA4B2723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452880"/>
            <a:ext cx="10653579" cy="5120640"/>
          </a:xfrm>
        </p:spPr>
        <p:txBody>
          <a:bodyPr>
            <a:normAutofit fontScale="92500" lnSpcReduction="20000"/>
          </a:bodyPr>
          <a:lstStyle/>
          <a:p>
            <a:r>
              <a:rPr lang="en-IN" b="1" dirty="0"/>
              <a:t>Generator Architecture:</a:t>
            </a:r>
          </a:p>
          <a:p>
            <a:pPr lvl="1"/>
            <a:r>
              <a:rPr lang="en-IN" dirty="0"/>
              <a:t>Base Model: BART-base with 140M parameters</a:t>
            </a:r>
          </a:p>
          <a:p>
            <a:pPr lvl="1"/>
            <a:r>
              <a:rPr lang="en-IN" dirty="0"/>
              <a:t>Encoder: Processes sarcastic input text</a:t>
            </a:r>
          </a:p>
          <a:p>
            <a:pPr lvl="1"/>
            <a:r>
              <a:rPr lang="en-IN" dirty="0"/>
              <a:t>Decoder: Generates non-sarcastic equivalent with attention on encoder</a:t>
            </a:r>
          </a:p>
          <a:p>
            <a:pPr lvl="1"/>
            <a:r>
              <a:rPr lang="en-IN" dirty="0"/>
              <a:t>Input Engineering: Special prompt prefixing ("Rewrite without sarcasm:")</a:t>
            </a:r>
          </a:p>
          <a:p>
            <a:r>
              <a:rPr lang="en-IN" b="1" dirty="0"/>
              <a:t>Discriminator Architecture:</a:t>
            </a:r>
          </a:p>
          <a:p>
            <a:pPr lvl="1"/>
            <a:r>
              <a:rPr lang="en-IN" dirty="0"/>
              <a:t>Base Model: BERT-based classifier</a:t>
            </a:r>
          </a:p>
          <a:p>
            <a:pPr lvl="1"/>
            <a:r>
              <a:rPr lang="en-IN" dirty="0"/>
              <a:t>Input Structure: [CLS] sarcastic text [SEP] rewritten text [SEP]</a:t>
            </a:r>
          </a:p>
          <a:p>
            <a:pPr lvl="1"/>
            <a:r>
              <a:rPr lang="en-IN" dirty="0"/>
              <a:t>Output: Probability that transformation is authentic (human-like)</a:t>
            </a:r>
          </a:p>
          <a:p>
            <a:pPr lvl="1"/>
            <a:r>
              <a:rPr lang="en-IN" dirty="0"/>
              <a:t>Architecture: Pooled output → FC → Sigmoid</a:t>
            </a:r>
          </a:p>
          <a:p>
            <a:r>
              <a:rPr lang="en-IN" b="1" dirty="0"/>
              <a:t>Loss Functions:</a:t>
            </a:r>
          </a:p>
          <a:p>
            <a:pPr lvl="1"/>
            <a:r>
              <a:rPr lang="en-IN" b="1" dirty="0"/>
              <a:t>Generator Loss</a:t>
            </a:r>
            <a:r>
              <a:rPr lang="en-IN" dirty="0"/>
              <a:t>: L_G = </a:t>
            </a:r>
            <a:r>
              <a:rPr lang="en-IN" dirty="0" err="1"/>
              <a:t>L_supervised</a:t>
            </a:r>
            <a:r>
              <a:rPr lang="en-IN" dirty="0"/>
              <a:t> + </a:t>
            </a:r>
            <a:r>
              <a:rPr lang="el-GR" dirty="0"/>
              <a:t>λ · </a:t>
            </a:r>
            <a:r>
              <a:rPr lang="en-IN" dirty="0" err="1"/>
              <a:t>L_adversarial</a:t>
            </a:r>
            <a:endParaRPr lang="en-IN" dirty="0"/>
          </a:p>
          <a:p>
            <a:pPr lvl="2"/>
            <a:r>
              <a:rPr lang="en-IN" dirty="0" err="1"/>
              <a:t>L_supervised</a:t>
            </a:r>
            <a:r>
              <a:rPr lang="en-IN" dirty="0"/>
              <a:t>: Cross-entropy on token prediction</a:t>
            </a:r>
          </a:p>
          <a:p>
            <a:pPr lvl="2"/>
            <a:r>
              <a:rPr lang="en-IN" dirty="0" err="1"/>
              <a:t>L_adversarial</a:t>
            </a:r>
            <a:r>
              <a:rPr lang="en-IN" dirty="0"/>
              <a:t>: Binary cross-entropy from discriminator</a:t>
            </a:r>
          </a:p>
          <a:p>
            <a:pPr lvl="1"/>
            <a:r>
              <a:rPr lang="en-IN" b="1" dirty="0"/>
              <a:t>Discriminator Loss</a:t>
            </a:r>
            <a:r>
              <a:rPr lang="en-IN" dirty="0"/>
              <a:t>: L_D = 0.5(BCE(D(</a:t>
            </a:r>
            <a:r>
              <a:rPr lang="en-IN" dirty="0" err="1"/>
              <a:t>x,y_real</a:t>
            </a:r>
            <a:r>
              <a:rPr lang="en-IN" dirty="0"/>
              <a:t>), 1) + BCE(D(</a:t>
            </a:r>
            <a:r>
              <a:rPr lang="en-IN" dirty="0" err="1"/>
              <a:t>x,y_fake</a:t>
            </a:r>
            <a:r>
              <a:rPr lang="en-IN" dirty="0"/>
              <a:t>), 0))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0714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DCB3-CD69-AD59-D60D-1553C707A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Performance Metrics: Validation Results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EDF2D-5F53-3C32-6E87-36E2897B5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Validation Performance Progression: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r>
              <a:rPr lang="en-US" dirty="0"/>
              <a:t>Consistent improvement across training epochs</a:t>
            </a:r>
          </a:p>
          <a:p>
            <a:r>
              <a:rPr lang="en-US" dirty="0"/>
              <a:t>F1-score trajectory aligns with accuracy</a:t>
            </a:r>
            <a:endParaRPr lang="en-IN" b="1" dirty="0"/>
          </a:p>
          <a:p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CC80E4-09E9-94DA-782A-B0368E15B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328637"/>
              </p:ext>
            </p:extLst>
          </p:nvPr>
        </p:nvGraphicFramePr>
        <p:xfrm>
          <a:off x="925774" y="2314786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0925622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9772710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901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Epoch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F1-score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8426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79.57%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80.31%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8735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83.02%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82.44%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0816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85.20%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85.04%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500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85.98%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86.15%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9396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860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E1CF-C70A-FBD6-D664-7E2C9B8C1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Performance Metrics: Test Results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197E5-2BF2-6F26-D34E-481FE938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Final Test Set Performance:</a:t>
            </a:r>
            <a:endParaRPr lang="en-US" dirty="0"/>
          </a:p>
          <a:p>
            <a:pPr lvl="1"/>
            <a:r>
              <a:rPr lang="en-US" dirty="0"/>
              <a:t>Accuracy: 78.10%</a:t>
            </a:r>
          </a:p>
          <a:p>
            <a:pPr lvl="1"/>
            <a:r>
              <a:rPr lang="en-US" dirty="0"/>
              <a:t>F1-score: 78.49%</a:t>
            </a:r>
          </a:p>
          <a:p>
            <a:pPr lvl="1"/>
            <a:r>
              <a:rPr lang="en-US" dirty="0"/>
              <a:t>Precision: 77.43%</a:t>
            </a:r>
          </a:p>
          <a:p>
            <a:pPr lvl="1"/>
            <a:r>
              <a:rPr lang="en-US" dirty="0"/>
              <a:t>Recall: 79.58%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78068E5E-C9A0-CEAD-1CAA-8D698EF28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0" y="1115322"/>
            <a:ext cx="6695746" cy="535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34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4BAEB-06B8-2B4B-2B77-1CEE4735B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5A515-BDE9-4041-3514-2F96F6D1C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522492"/>
            <a:ext cx="10653579" cy="502054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Problem: </a:t>
            </a:r>
            <a:r>
              <a:rPr lang="en-US" dirty="0"/>
              <a:t>Sarcasm is prevalent on social media but misleads sentiment analysis algorithms</a:t>
            </a:r>
          </a:p>
          <a:p>
            <a:r>
              <a:rPr lang="en-US" b="1" dirty="0"/>
              <a:t>Challenge:</a:t>
            </a:r>
            <a:r>
              <a:rPr lang="en-US" dirty="0"/>
              <a:t> Sarcasm involves a complex structure of:</a:t>
            </a:r>
          </a:p>
          <a:p>
            <a:pPr lvl="1"/>
            <a:r>
              <a:rPr lang="en-IN" dirty="0"/>
              <a:t>Contextual semantics</a:t>
            </a:r>
          </a:p>
          <a:p>
            <a:pPr lvl="1"/>
            <a:r>
              <a:rPr lang="en-IN" dirty="0"/>
              <a:t>Syntactic patterns</a:t>
            </a:r>
          </a:p>
          <a:p>
            <a:pPr lvl="1"/>
            <a:r>
              <a:rPr lang="en-IN" dirty="0"/>
              <a:t>Affective markers</a:t>
            </a:r>
          </a:p>
          <a:p>
            <a:pPr lvl="1"/>
            <a:r>
              <a:rPr lang="en-IN" dirty="0"/>
              <a:t>Implicit contradictions</a:t>
            </a:r>
          </a:p>
          <a:p>
            <a:r>
              <a:rPr lang="en-IN" b="1" dirty="0"/>
              <a:t>Impact:</a:t>
            </a:r>
            <a:r>
              <a:rPr lang="en-IN" dirty="0"/>
              <a:t> Inaccurate sentiment analysis leads to:</a:t>
            </a:r>
          </a:p>
          <a:p>
            <a:pPr lvl="1"/>
            <a:r>
              <a:rPr lang="en-US" dirty="0"/>
              <a:t>Misleading insights from user feedback</a:t>
            </a:r>
          </a:p>
          <a:p>
            <a:pPr lvl="1"/>
            <a:r>
              <a:rPr lang="en-US" dirty="0"/>
              <a:t>Incorrect interpretation of customer reviews</a:t>
            </a:r>
          </a:p>
          <a:p>
            <a:pPr lvl="1"/>
            <a:r>
              <a:rPr lang="en-US" dirty="0"/>
              <a:t>Flawed brand sentiment measurement</a:t>
            </a:r>
            <a:endParaRPr lang="en-IN" dirty="0"/>
          </a:p>
          <a:p>
            <a:r>
              <a:rPr lang="en-US" b="1" dirty="0"/>
              <a:t>Our solution:</a:t>
            </a:r>
            <a:r>
              <a:rPr lang="en-US" dirty="0"/>
              <a:t> A two-stage system that detects sarcasm and transforms it into literal language</a:t>
            </a:r>
          </a:p>
        </p:txBody>
      </p:sp>
    </p:spTree>
    <p:extLst>
      <p:ext uri="{BB962C8B-B14F-4D97-AF65-F5344CB8AC3E}">
        <p14:creationId xmlns:p14="http://schemas.microsoft.com/office/powerpoint/2010/main" val="1911542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32F4-6CD9-748C-4305-4E600230D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Sarcasm Rewriting Results: Examples</a:t>
            </a:r>
            <a:br>
              <a:rPr lang="en-IN" dirty="0"/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7ABBB6-02E5-D49C-8E2A-23091B2717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2449602"/>
              </p:ext>
            </p:extLst>
          </p:nvPr>
        </p:nvGraphicFramePr>
        <p:xfrm>
          <a:off x="612774" y="1716088"/>
          <a:ext cx="10898506" cy="4430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9253">
                  <a:extLst>
                    <a:ext uri="{9D8B030D-6E8A-4147-A177-3AD203B41FA5}">
                      <a16:colId xmlns:a16="http://schemas.microsoft.com/office/drawing/2014/main" val="1173824130"/>
                    </a:ext>
                  </a:extLst>
                </a:gridCol>
                <a:gridCol w="5449253">
                  <a:extLst>
                    <a:ext uri="{9D8B030D-6E8A-4147-A177-3AD203B41FA5}">
                      <a16:colId xmlns:a16="http://schemas.microsoft.com/office/drawing/2014/main" val="103870634"/>
                    </a:ext>
                  </a:extLst>
                </a:gridCol>
              </a:tblGrid>
              <a:tr h="390159">
                <a:tc>
                  <a:txBody>
                    <a:bodyPr/>
                    <a:lstStyle/>
                    <a:p>
                      <a:r>
                        <a:rPr lang="en-IN" b="1" dirty="0"/>
                        <a:t>Sarcastic Input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/>
                        <a:t>Non-sarcastic Output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0450838"/>
                  </a:ext>
                </a:extLst>
              </a:tr>
              <a:tr h="673425">
                <a:tc>
                  <a:txBody>
                    <a:bodyPr/>
                    <a:lstStyle/>
                    <a:p>
                      <a:r>
                        <a:rPr lang="en-US"/>
                        <a:t>Congratulations on stating the obvious. I'm sure glaciers will start moving any minute now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There is no need to stating the obvious.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709018"/>
                  </a:ext>
                </a:extLst>
              </a:tr>
              <a:tr h="673425">
                <a:tc>
                  <a:txBody>
                    <a:bodyPr/>
                    <a:lstStyle/>
                    <a:p>
                      <a:r>
                        <a:rPr lang="en-US"/>
                        <a:t>Nice of you to show up three minutes late your timing really is something else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It's not nice of you to show up three minutes late.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992700"/>
                  </a:ext>
                </a:extLst>
              </a:tr>
              <a:tr h="673425">
                <a:tc>
                  <a:txBody>
                    <a:bodyPr/>
                    <a:lstStyle/>
                    <a:p>
                      <a:r>
                        <a:rPr lang="en-US"/>
                        <a:t>I don't need your approval, darling, I have my 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don't need your approval, I have my own opinion.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8287122"/>
                  </a:ext>
                </a:extLst>
              </a:tr>
              <a:tr h="673425">
                <a:tc>
                  <a:txBody>
                    <a:bodyPr/>
                    <a:lstStyle/>
                    <a:p>
                      <a:r>
                        <a:rPr lang="en-US"/>
                        <a:t>Sure, let's ignore all evidence and cling to your flawless reasoning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There is no need to ignore all evidence and cling to my flawless reasoning.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1384029"/>
                  </a:ext>
                </a:extLst>
              </a:tr>
              <a:tr h="673425">
                <a:tc>
                  <a:txBody>
                    <a:bodyPr/>
                    <a:lstStyle/>
                    <a:p>
                      <a:r>
                        <a:rPr lang="en-US"/>
                        <a:t>Absolutely, let's add that to the dozen other things I definitely wasn't planning to do.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There are a lot of things I don't like doing.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8544465"/>
                  </a:ext>
                </a:extLst>
              </a:tr>
              <a:tr h="673425">
                <a:tc>
                  <a:txBody>
                    <a:bodyPr/>
                    <a:lstStyle/>
                    <a:p>
                      <a:r>
                        <a:rPr lang="en-US" dirty="0"/>
                        <a:t>Congratulations on arriving exactly three minutes late Your punctuality is truly inspiring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Having to arrive exactly three minutes late is disappointing but not disappointing.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587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368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1757B-F5C5-4899-FB09-942DAEF47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Word-Level Importance Analysis</a:t>
            </a:r>
            <a:br>
              <a:rPr lang="en-IN"/>
            </a:br>
            <a:endParaRPr lang="en-IN" dirty="0"/>
          </a:p>
        </p:txBody>
      </p:sp>
      <p:pic>
        <p:nvPicPr>
          <p:cNvPr id="5" name="Content Placeholder 4" descr="A graph of a bar graph&#10;&#10;AI-generated content may be incorrect.">
            <a:extLst>
              <a:ext uri="{FF2B5EF4-FFF2-40B4-BE49-F238E27FC236}">
                <a16:creationId xmlns:a16="http://schemas.microsoft.com/office/drawing/2014/main" id="{00464C1D-3BCD-39E8-1715-A3A5911FB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74" y="1323611"/>
            <a:ext cx="8790940" cy="4985749"/>
          </a:xfr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7396BA-93AA-3D13-8C47-27564F6BA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93" y="2159618"/>
            <a:ext cx="8633280" cy="126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64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689DC-0712-E93D-57D2-12E0DB2D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Word-Level Importance Analysis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 descr="A screenshot of a grid&#10;&#10;AI-generated content may be incorrect.">
            <a:extLst>
              <a:ext uri="{FF2B5EF4-FFF2-40B4-BE49-F238E27FC236}">
                <a16:creationId xmlns:a16="http://schemas.microsoft.com/office/drawing/2014/main" id="{8215E184-9884-A906-680F-19EE7ADD6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288" y="1143052"/>
            <a:ext cx="6147423" cy="5480634"/>
          </a:xfrm>
        </p:spPr>
      </p:pic>
    </p:spTree>
    <p:extLst>
      <p:ext uri="{BB962C8B-B14F-4D97-AF65-F5344CB8AC3E}">
        <p14:creationId xmlns:p14="http://schemas.microsoft.com/office/powerpoint/2010/main" val="1793484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E61C2-0531-640F-730C-3A71D4EC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Attention Mechanism Analysis</a:t>
            </a:r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7E0A34EE-578E-2D44-17CA-C85057334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397" y="1114769"/>
            <a:ext cx="6482079" cy="5689570"/>
          </a:xfrm>
        </p:spPr>
      </p:pic>
    </p:spTree>
    <p:extLst>
      <p:ext uri="{BB962C8B-B14F-4D97-AF65-F5344CB8AC3E}">
        <p14:creationId xmlns:p14="http://schemas.microsoft.com/office/powerpoint/2010/main" val="1950506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C156E-BBD4-662C-F8C1-7207C6A3D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Attention Mechanism Analysis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7155B4-BA38-5A4D-339B-C8D5FE994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73" y="1114769"/>
            <a:ext cx="6978654" cy="5646826"/>
          </a:xfrm>
        </p:spPr>
      </p:pic>
    </p:spTree>
    <p:extLst>
      <p:ext uri="{BB962C8B-B14F-4D97-AF65-F5344CB8AC3E}">
        <p14:creationId xmlns:p14="http://schemas.microsoft.com/office/powerpoint/2010/main" val="36143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F212E-DEC4-FD61-277D-447AACA94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Attention Mechanism Analysis</a:t>
            </a:r>
          </a:p>
        </p:txBody>
      </p:sp>
      <p:pic>
        <p:nvPicPr>
          <p:cNvPr id="5" name="Content Placeholder 4" descr="A graph of blue and orange bars&#10;&#10;AI-generated content may be incorrect.">
            <a:extLst>
              <a:ext uri="{FF2B5EF4-FFF2-40B4-BE49-F238E27FC236}">
                <a16:creationId xmlns:a16="http://schemas.microsoft.com/office/drawing/2014/main" id="{D346A45F-FD98-7388-EE9F-F7D26D444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263" y="1292977"/>
            <a:ext cx="9331474" cy="5292311"/>
          </a:xfrm>
        </p:spPr>
      </p:pic>
    </p:spTree>
    <p:extLst>
      <p:ext uri="{BB962C8B-B14F-4D97-AF65-F5344CB8AC3E}">
        <p14:creationId xmlns:p14="http://schemas.microsoft.com/office/powerpoint/2010/main" val="1028197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458B2-3D1F-A177-0294-70E00350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GCN Layer Evolution Analysis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14FDA9EE-5EE2-649C-A9EB-98D2CA6F4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571" y="1152735"/>
            <a:ext cx="9562857" cy="5423539"/>
          </a:xfrm>
        </p:spPr>
      </p:pic>
    </p:spTree>
    <p:extLst>
      <p:ext uri="{BB962C8B-B14F-4D97-AF65-F5344CB8AC3E}">
        <p14:creationId xmlns:p14="http://schemas.microsoft.com/office/powerpoint/2010/main" val="2908932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188AE-8B1C-AE08-E4D1-6B6912F3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Layer-Specific GCN Analysis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C576A40-3FC6-5DEF-5C24-C98025FC5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241311"/>
            <a:ext cx="5215660" cy="5475215"/>
          </a:xfrm>
        </p:spPr>
      </p:pic>
      <p:pic>
        <p:nvPicPr>
          <p:cNvPr id="7" name="Picture 6" descr="A diagram of a network&#10;&#10;AI-generated content may be incorrect.">
            <a:extLst>
              <a:ext uri="{FF2B5EF4-FFF2-40B4-BE49-F238E27FC236}">
                <a16:creationId xmlns:a16="http://schemas.microsoft.com/office/drawing/2014/main" id="{2BD867FC-42FF-0B9F-862D-EA2E00D9D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693" y="1241311"/>
            <a:ext cx="5213294" cy="543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61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BD219-59B8-53A4-3896-E86F9FF26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Layer-Specific GCN Analysis</a:t>
            </a:r>
            <a:br>
              <a:rPr lang="en-IN" dirty="0"/>
            </a:br>
            <a:endParaRPr lang="en-IN" dirty="0"/>
          </a:p>
        </p:txBody>
      </p:sp>
      <p:pic>
        <p:nvPicPr>
          <p:cNvPr id="6" name="Content Placeholder 5" descr="A diagram of a network&#10;&#10;AI-generated content may be incorrect.">
            <a:extLst>
              <a:ext uri="{FF2B5EF4-FFF2-40B4-BE49-F238E27FC236}">
                <a16:creationId xmlns:a16="http://schemas.microsoft.com/office/drawing/2014/main" id="{A3838E6F-C836-F369-F3AC-F1AC00DD02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30388"/>
            <a:ext cx="4988560" cy="5197024"/>
          </a:xfrm>
        </p:spPr>
      </p:pic>
      <p:pic>
        <p:nvPicPr>
          <p:cNvPr id="8" name="Content Placeholder 7" descr="A diagram of a network&#10;&#10;AI-generated content may be incorrect.">
            <a:extLst>
              <a:ext uri="{FF2B5EF4-FFF2-40B4-BE49-F238E27FC236}">
                <a16:creationId xmlns:a16="http://schemas.microsoft.com/office/drawing/2014/main" id="{CE7411EE-8D55-B752-744D-6F5435493E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92" y="1330388"/>
            <a:ext cx="4988560" cy="5197024"/>
          </a:xfrm>
        </p:spPr>
      </p:pic>
    </p:spTree>
    <p:extLst>
      <p:ext uri="{BB962C8B-B14F-4D97-AF65-F5344CB8AC3E}">
        <p14:creationId xmlns:p14="http://schemas.microsoft.com/office/powerpoint/2010/main" val="1425484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BDCA4-B21F-BEC3-1175-7498D59F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Layer </a:t>
            </a:r>
            <a:r>
              <a:rPr lang="en-IN" dirty="0"/>
              <a:t>GCN Analysis</a:t>
            </a:r>
          </a:p>
        </p:txBody>
      </p:sp>
      <p:pic>
        <p:nvPicPr>
          <p:cNvPr id="5" name="Content Placeholder 4" descr="A diagram of a network&#10;&#10;AI-generated content may be incorrect.">
            <a:extLst>
              <a:ext uri="{FF2B5EF4-FFF2-40B4-BE49-F238E27FC236}">
                <a16:creationId xmlns:a16="http://schemas.microsoft.com/office/drawing/2014/main" id="{70B1166A-92B2-33EA-4F69-DC85EE9A6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94" y="1148485"/>
            <a:ext cx="5292211" cy="5709515"/>
          </a:xfrm>
        </p:spPr>
      </p:pic>
    </p:spTree>
    <p:extLst>
      <p:ext uri="{BB962C8B-B14F-4D97-AF65-F5344CB8AC3E}">
        <p14:creationId xmlns:p14="http://schemas.microsoft.com/office/powerpoint/2010/main" val="980362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31A78-FED4-788E-840A-DFE99BD4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Sarcasm Detection Difficult?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23F20-FF27-BCBE-4BA0-196FBE497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Inherent irony and contradiction</a:t>
            </a:r>
          </a:p>
          <a:p>
            <a:r>
              <a:rPr lang="en-US" dirty="0"/>
              <a:t>Relies on cultural context and shared knowledge</a:t>
            </a:r>
          </a:p>
          <a:p>
            <a:r>
              <a:rPr lang="en-US" dirty="0"/>
              <a:t>Often combines positive words with negative intent</a:t>
            </a:r>
          </a:p>
          <a:p>
            <a:r>
              <a:rPr lang="en-US" dirty="0"/>
              <a:t>Requires understanding beyond surface-level semantics</a:t>
            </a:r>
          </a:p>
          <a:p>
            <a:r>
              <a:rPr lang="en-US" b="1" dirty="0"/>
              <a:t>Examples:</a:t>
            </a:r>
          </a:p>
          <a:p>
            <a:pPr lvl="1"/>
            <a:r>
              <a:rPr lang="en-US" dirty="0"/>
              <a:t>"Congratulations on stating the obvious." → Appears positive but conveys criticism</a:t>
            </a:r>
          </a:p>
          <a:p>
            <a:pPr lvl="1"/>
            <a:r>
              <a:rPr lang="en-US" dirty="0"/>
              <a:t>"Sure, let's ignore all evidence." → Seemingly agreeable but implies disagreement</a:t>
            </a:r>
          </a:p>
          <a:p>
            <a:pPr lvl="1"/>
            <a:r>
              <a:rPr lang="en-US" dirty="0"/>
              <a:t>"I'm sure glaciers will start moving any minute now." → Expresses disbelief through feigned certainty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2221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98F9A-262C-3BA2-B920-1089D08DC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Final Node Importance Analysis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 descr="A graph of orange bars&#10;&#10;AI-generated content may be incorrect.">
            <a:extLst>
              <a:ext uri="{FF2B5EF4-FFF2-40B4-BE49-F238E27FC236}">
                <a16:creationId xmlns:a16="http://schemas.microsoft.com/office/drawing/2014/main" id="{6B59099A-12D9-1D42-7B9B-AD487CB84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1247542"/>
            <a:ext cx="8260080" cy="5475081"/>
          </a:xfrm>
        </p:spPr>
      </p:pic>
    </p:spTree>
    <p:extLst>
      <p:ext uri="{BB962C8B-B14F-4D97-AF65-F5344CB8AC3E}">
        <p14:creationId xmlns:p14="http://schemas.microsoft.com/office/powerpoint/2010/main" val="3506473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4A0BA-ECD7-A773-EC1E-3F677D8AE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Limitations &amp; Challenges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CA0D7-4A1D-3EAF-23EA-A6DB88405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452880"/>
            <a:ext cx="10653579" cy="485648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Detection Challenges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Cultural and contextual sarcasm requiring world knowledge</a:t>
            </a:r>
          </a:p>
          <a:p>
            <a:pPr lvl="1"/>
            <a:r>
              <a:rPr lang="en-US" dirty="0"/>
              <a:t>Very subtle forms of sarcasm with minimal lexical cues</a:t>
            </a:r>
          </a:p>
          <a:p>
            <a:pPr lvl="1"/>
            <a:r>
              <a:rPr lang="en-US" dirty="0"/>
              <a:t>Domain-specific sarcasm requires specialized training</a:t>
            </a:r>
          </a:p>
          <a:p>
            <a:r>
              <a:rPr lang="en-US" b="1" dirty="0"/>
              <a:t>Rewriting Difficulties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Preserving exact semantic intent during transformation</a:t>
            </a:r>
          </a:p>
          <a:p>
            <a:pPr lvl="1"/>
            <a:r>
              <a:rPr lang="en-US" dirty="0"/>
              <a:t>Handling multi-sentence sarcastic expressions</a:t>
            </a:r>
          </a:p>
          <a:p>
            <a:pPr lvl="1"/>
            <a:r>
              <a:rPr lang="en-US" dirty="0"/>
              <a:t>Maintaining coherence in complex transformations</a:t>
            </a:r>
          </a:p>
          <a:p>
            <a:r>
              <a:rPr lang="en-US" b="1" dirty="0"/>
              <a:t>Technical Limitations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Computational demands of graph processing for long texts</a:t>
            </a:r>
          </a:p>
          <a:p>
            <a:pPr lvl="1"/>
            <a:r>
              <a:rPr lang="en-US" dirty="0"/>
              <a:t>Limited by the size of available labeled datasets</a:t>
            </a:r>
          </a:p>
          <a:p>
            <a:pPr lvl="1"/>
            <a:r>
              <a:rPr lang="en-US" dirty="0"/>
              <a:t>Challenge of evaluating rewriting quality objectively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4558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30789-70F3-122A-DCB0-19FF11E3C1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Thank You</a:t>
            </a:r>
            <a:endParaRPr lang="en-IN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5C634-7461-77FB-B601-93B168C329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7381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B9B36-B096-5F43-555F-15EE49EF1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A5BE9-9DCE-8DE5-6D43-582AB3D66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Primary Goal: </a:t>
            </a:r>
            <a:r>
              <a:rPr lang="en-US" dirty="0"/>
              <a:t>Develop an end-to-end system for sarcasm detection and rewriting</a:t>
            </a:r>
          </a:p>
          <a:p>
            <a:r>
              <a:rPr lang="en-US" b="1" dirty="0"/>
              <a:t>Specific Objectives:</a:t>
            </a:r>
          </a:p>
          <a:p>
            <a:pPr lvl="1"/>
            <a:r>
              <a:rPr lang="en-US" dirty="0"/>
              <a:t>Design an architecture for sarcasm detection</a:t>
            </a:r>
          </a:p>
          <a:p>
            <a:pPr lvl="1"/>
            <a:r>
              <a:rPr lang="en-US" dirty="0"/>
              <a:t>Create a robust feature representation that captures semantic, syntactic, and affective aspects</a:t>
            </a:r>
          </a:p>
          <a:p>
            <a:pPr lvl="1"/>
            <a:r>
              <a:rPr lang="en-US" dirty="0"/>
              <a:t>Develop a rewriting model that preserves content while removing sarcastic tone</a:t>
            </a:r>
          </a:p>
          <a:p>
            <a:pPr lvl="1"/>
            <a:r>
              <a:rPr lang="en-US" dirty="0"/>
              <a:t>Analyze model behavior through visualizations of internal mechanisms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7498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77D1A-1FE5-4B91-9CDB-E11C26130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Literature Review: Sarcasm Detection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925B8-B7B2-734C-2C98-211FD38E3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442720"/>
            <a:ext cx="10653579" cy="486664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Mohan et al. (2023) - "Sarcasm Detection Using BERT and GCN"</a:t>
            </a:r>
          </a:p>
          <a:p>
            <a:pPr lvl="1"/>
            <a:r>
              <a:rPr lang="en-US" dirty="0"/>
              <a:t>Combined transformer and GCN approaches</a:t>
            </a:r>
          </a:p>
          <a:p>
            <a:pPr lvl="1"/>
            <a:r>
              <a:rPr lang="en-US" dirty="0"/>
              <a:t>Created separate dependency and affective graphs</a:t>
            </a:r>
          </a:p>
          <a:p>
            <a:pPr lvl="1"/>
            <a:r>
              <a:rPr lang="en-US" dirty="0"/>
              <a:t>Used alternating graph processing</a:t>
            </a:r>
          </a:p>
          <a:p>
            <a:pPr lvl="1"/>
            <a:r>
              <a:rPr lang="en-US" dirty="0"/>
              <a:t>Achieved 90.7% accuracy on the Headlines dataset</a:t>
            </a:r>
          </a:p>
          <a:p>
            <a:r>
              <a:rPr lang="en-US" b="1" dirty="0" err="1"/>
              <a:t>Yaghoobian</a:t>
            </a:r>
            <a:r>
              <a:rPr lang="en-US" b="1" dirty="0"/>
              <a:t> et al. (2021) – “Sarcasm Detection: A Comparative Study”</a:t>
            </a:r>
          </a:p>
          <a:p>
            <a:pPr lvl="1"/>
            <a:r>
              <a:rPr lang="en-US" dirty="0"/>
              <a:t>Compared various ML and DL techniques</a:t>
            </a:r>
          </a:p>
          <a:p>
            <a:pPr lvl="1"/>
            <a:r>
              <a:rPr lang="en-US" dirty="0"/>
              <a:t>Highlighted the importance of context features</a:t>
            </a:r>
          </a:p>
          <a:p>
            <a:pPr lvl="1"/>
            <a:r>
              <a:rPr lang="en-US" dirty="0"/>
              <a:t>Showed limitations of pure lexical approaches</a:t>
            </a:r>
          </a:p>
          <a:p>
            <a:r>
              <a:rPr lang="en-US" b="1" dirty="0" err="1"/>
              <a:t>Šandor</a:t>
            </a:r>
            <a:r>
              <a:rPr lang="en-US" b="1" dirty="0"/>
              <a:t> and </a:t>
            </a:r>
            <a:r>
              <a:rPr lang="en-US" b="1" dirty="0" err="1"/>
              <a:t>Bagic</a:t>
            </a:r>
            <a:r>
              <a:rPr lang="en-US" b="1" dirty="0"/>
              <a:t> </a:t>
            </a:r>
            <a:r>
              <a:rPr lang="en-US" b="1" dirty="0" err="1"/>
              <a:t>Babac</a:t>
            </a:r>
            <a:r>
              <a:rPr lang="en-US" b="1" dirty="0"/>
              <a:t> (2023) – “Sarcasm Detection in Online Comments Using Machine Learning”</a:t>
            </a:r>
          </a:p>
          <a:p>
            <a:pPr lvl="1"/>
            <a:r>
              <a:rPr lang="en-US" dirty="0"/>
              <a:t>Focused on online user comments</a:t>
            </a:r>
          </a:p>
          <a:p>
            <a:pPr lvl="1"/>
            <a:r>
              <a:rPr lang="en-US" dirty="0"/>
              <a:t>Explored feature importance in the social media context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5203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C97D-4A10-CA91-CB19-2C19B4BA3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Literature Review: Text Attribute Transfer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E3E39-E859-F38D-F9F8-F8F4A8A61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Li et al. (2018) - "Delete, Retrieve, Generate"</a:t>
            </a:r>
          </a:p>
          <a:p>
            <a:pPr lvl="1"/>
            <a:r>
              <a:rPr lang="en-US" dirty="0"/>
              <a:t>Identified attribute markers through frequency analysis</a:t>
            </a:r>
          </a:p>
          <a:p>
            <a:pPr lvl="1"/>
            <a:r>
              <a:rPr lang="en-US" dirty="0"/>
              <a:t>Proposed three-step framework:</a:t>
            </a:r>
          </a:p>
          <a:p>
            <a:pPr lvl="2"/>
            <a:r>
              <a:rPr lang="en-US" dirty="0"/>
              <a:t>Delete attribute markers from source text</a:t>
            </a:r>
          </a:p>
          <a:p>
            <a:pPr lvl="2"/>
            <a:r>
              <a:rPr lang="en-US" dirty="0"/>
              <a:t>Retrieve similar content with the target attribute</a:t>
            </a:r>
          </a:p>
          <a:p>
            <a:pPr lvl="2"/>
            <a:r>
              <a:rPr lang="en-US" dirty="0"/>
              <a:t>Generate new text combining content and target style</a:t>
            </a:r>
          </a:p>
          <a:p>
            <a:pPr lvl="1"/>
            <a:r>
              <a:rPr lang="en-US" dirty="0"/>
              <a:t>Demonstrated effectiveness on sentiment transfer tasks</a:t>
            </a:r>
          </a:p>
          <a:p>
            <a:r>
              <a:rPr lang="en-US" b="1" dirty="0"/>
              <a:t>Our Approach:</a:t>
            </a:r>
            <a:r>
              <a:rPr lang="en-US" dirty="0"/>
              <a:t> We ultimately opted for a GAN-based architecture for the rewriting component, the delete-retrieve-generate paper influenced our decision to use the GAN-based network as simple delete-retrieve-generate won’t be able to capture the contextual relationships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2821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F5D53-1179-9282-6B8E-5D4D120C5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0E409-FE52-45BE-FCAD-BB58C1117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Combined multiple datasets for comprehensive training:</a:t>
            </a:r>
          </a:p>
          <a:p>
            <a:pPr lvl="1"/>
            <a:r>
              <a:rPr lang="en-IN" b="1" dirty="0"/>
              <a:t>Sarcasm on Reddit:</a:t>
            </a:r>
          </a:p>
          <a:p>
            <a:pPr lvl="2"/>
            <a:r>
              <a:rPr lang="en-IN" dirty="0"/>
              <a:t>1.3 million comments (self-annotated)</a:t>
            </a:r>
          </a:p>
          <a:p>
            <a:pPr lvl="2"/>
            <a:r>
              <a:rPr lang="en-IN" dirty="0"/>
              <a:t>Diverse range of topics and contexts</a:t>
            </a:r>
          </a:p>
          <a:p>
            <a:pPr lvl="2"/>
            <a:r>
              <a:rPr lang="en-IN" dirty="0"/>
              <a:t>Contains natural sarcasm expressions</a:t>
            </a:r>
          </a:p>
          <a:p>
            <a:pPr lvl="1"/>
            <a:r>
              <a:rPr lang="en-IN" b="1" dirty="0"/>
              <a:t>Mustard Dataset:</a:t>
            </a:r>
          </a:p>
          <a:p>
            <a:pPr lvl="2"/>
            <a:r>
              <a:rPr lang="en-IN" dirty="0"/>
              <a:t>Sarcastic comments from popular TV shows (Friends, Golden Girls, Big Bang Theory)</a:t>
            </a:r>
          </a:p>
          <a:p>
            <a:pPr lvl="2"/>
            <a:r>
              <a:rPr lang="en-IN" dirty="0"/>
              <a:t>Includes multimodal information</a:t>
            </a:r>
          </a:p>
          <a:p>
            <a:pPr lvl="2"/>
            <a:r>
              <a:rPr lang="en-IN" dirty="0"/>
              <a:t>Professional dialogue with deliberate sarcasm</a:t>
            </a:r>
          </a:p>
          <a:p>
            <a:r>
              <a:rPr lang="en-IN" b="1" dirty="0" err="1"/>
              <a:t>iSarcasm</a:t>
            </a:r>
            <a:r>
              <a:rPr lang="en-IN" b="1" dirty="0"/>
              <a:t> Dataset:</a:t>
            </a:r>
          </a:p>
          <a:p>
            <a:pPr lvl="1"/>
            <a:r>
              <a:rPr lang="en-IN" dirty="0"/>
              <a:t>4,484 tweets with 777 </a:t>
            </a:r>
            <a:r>
              <a:rPr lang="en-IN" dirty="0" err="1"/>
              <a:t>labeled</a:t>
            </a:r>
            <a:r>
              <a:rPr lang="en-IN" dirty="0"/>
              <a:t> as sarcastic</a:t>
            </a:r>
          </a:p>
          <a:p>
            <a:pPr lvl="1"/>
            <a:r>
              <a:rPr lang="en-IN" dirty="0"/>
              <a:t>Used specifically for training the rewriting module</a:t>
            </a:r>
          </a:p>
          <a:p>
            <a:pPr lvl="1"/>
            <a:r>
              <a:rPr lang="en-IN" dirty="0"/>
              <a:t>Contains human-written non-sarcastic counterparts for evaluation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0935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9771-4FAE-3CDB-C5B3-0607E091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Preprocessing &amp; Feature Engineering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6E6F1-79BC-A15A-E9BD-BD1B1BECD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412240"/>
            <a:ext cx="10653579" cy="5029200"/>
          </a:xfrm>
        </p:spPr>
        <p:txBody>
          <a:bodyPr>
            <a:normAutofit fontScale="85000" lnSpcReduction="20000"/>
          </a:bodyPr>
          <a:lstStyle/>
          <a:p>
            <a:r>
              <a:rPr lang="en-IN" b="1" dirty="0"/>
              <a:t>Preprocessing Pipeline:</a:t>
            </a:r>
          </a:p>
          <a:p>
            <a:pPr lvl="1"/>
            <a:r>
              <a:rPr lang="en-IN" dirty="0"/>
              <a:t>Tokenization using NLTK and </a:t>
            </a:r>
            <a:r>
              <a:rPr lang="en-IN" dirty="0" err="1"/>
              <a:t>spaCy</a:t>
            </a:r>
            <a:endParaRPr lang="en-IN" dirty="0"/>
          </a:p>
          <a:p>
            <a:pPr lvl="1"/>
            <a:r>
              <a:rPr lang="en-IN" dirty="0"/>
              <a:t>Lowercasing and punctuation normalization</a:t>
            </a:r>
          </a:p>
          <a:p>
            <a:pPr lvl="1"/>
            <a:r>
              <a:rPr lang="en-IN" dirty="0"/>
              <a:t>Lemmatization for word normalization</a:t>
            </a:r>
          </a:p>
          <a:p>
            <a:pPr lvl="1"/>
            <a:r>
              <a:rPr lang="en-IN" dirty="0"/>
              <a:t>Context extraction for relevant samples</a:t>
            </a:r>
          </a:p>
          <a:p>
            <a:r>
              <a:rPr lang="en-IN" b="1" dirty="0"/>
              <a:t>Feature Extraction:</a:t>
            </a:r>
          </a:p>
          <a:p>
            <a:pPr lvl="1"/>
            <a:r>
              <a:rPr lang="en-IN" b="1" dirty="0"/>
              <a:t>Semantic Features:</a:t>
            </a:r>
          </a:p>
          <a:p>
            <a:pPr lvl="2"/>
            <a:r>
              <a:rPr lang="en-IN" dirty="0"/>
              <a:t>300-dimensional </a:t>
            </a:r>
            <a:r>
              <a:rPr lang="en-IN" dirty="0" err="1"/>
              <a:t>GloVe</a:t>
            </a:r>
            <a:r>
              <a:rPr lang="en-IN" dirty="0"/>
              <a:t> embeddings (glove-wiki-gigaword-300)</a:t>
            </a:r>
          </a:p>
          <a:p>
            <a:pPr lvl="2"/>
            <a:r>
              <a:rPr lang="en-IN" dirty="0"/>
              <a:t>Captures distributed word semantics</a:t>
            </a:r>
          </a:p>
          <a:p>
            <a:pPr lvl="1"/>
            <a:r>
              <a:rPr lang="en-IN" b="1" dirty="0"/>
              <a:t>Affective Features:</a:t>
            </a:r>
          </a:p>
          <a:p>
            <a:pPr lvl="2"/>
            <a:r>
              <a:rPr lang="en-IN" dirty="0"/>
              <a:t>5-dimensional sentiment vector from </a:t>
            </a:r>
            <a:r>
              <a:rPr lang="en-IN" dirty="0" err="1"/>
              <a:t>SenticNet</a:t>
            </a:r>
            <a:endParaRPr lang="en-IN" dirty="0"/>
          </a:p>
          <a:p>
            <a:pPr lvl="2"/>
            <a:r>
              <a:rPr lang="en-IN" dirty="0"/>
              <a:t>Components:</a:t>
            </a:r>
          </a:p>
          <a:p>
            <a:pPr lvl="2"/>
            <a:r>
              <a:rPr lang="en-IN" dirty="0"/>
              <a:t>Polarity value (-1 to 1)</a:t>
            </a:r>
          </a:p>
          <a:p>
            <a:pPr lvl="2"/>
            <a:r>
              <a:rPr lang="en-IN" dirty="0"/>
              <a:t>Positive sentiment flag</a:t>
            </a:r>
          </a:p>
          <a:p>
            <a:pPr lvl="2"/>
            <a:r>
              <a:rPr lang="en-IN" dirty="0"/>
              <a:t>Negative sentiment flag</a:t>
            </a:r>
          </a:p>
          <a:p>
            <a:pPr lvl="2"/>
            <a:r>
              <a:rPr lang="en-IN" dirty="0"/>
              <a:t>Neutral sentiment flag</a:t>
            </a:r>
          </a:p>
          <a:p>
            <a:pPr lvl="2"/>
            <a:r>
              <a:rPr lang="en-IN" dirty="0"/>
              <a:t>Intensity value</a:t>
            </a:r>
          </a:p>
        </p:txBody>
      </p:sp>
    </p:spTree>
    <p:extLst>
      <p:ext uri="{BB962C8B-B14F-4D97-AF65-F5344CB8AC3E}">
        <p14:creationId xmlns:p14="http://schemas.microsoft.com/office/powerpoint/2010/main" val="575836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87E3-D0AA-7647-AB8D-5FEE1BF57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Graph Construction: Technical Details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4EDC5-1122-403F-D398-77D32F79B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dirty="0"/>
              <a:t>Node Creation:</a:t>
            </a:r>
          </a:p>
          <a:p>
            <a:pPr lvl="1"/>
            <a:r>
              <a:rPr lang="en-IN" dirty="0"/>
              <a:t>Words extracted using the </a:t>
            </a:r>
            <a:r>
              <a:rPr lang="en-IN" dirty="0" err="1"/>
              <a:t>spaCy</a:t>
            </a:r>
            <a:r>
              <a:rPr lang="en-IN" dirty="0"/>
              <a:t> dependency parser</a:t>
            </a:r>
          </a:p>
          <a:p>
            <a:pPr lvl="1"/>
            <a:r>
              <a:rPr lang="en-IN" dirty="0"/>
              <a:t>Each node represents a token in the text</a:t>
            </a:r>
          </a:p>
          <a:p>
            <a:pPr lvl="1"/>
            <a:r>
              <a:rPr lang="en-IN" dirty="0"/>
              <a:t>Node features: [</a:t>
            </a:r>
            <a:r>
              <a:rPr lang="en-IN" dirty="0" err="1"/>
              <a:t>GloVe</a:t>
            </a:r>
            <a:r>
              <a:rPr lang="en-IN" dirty="0"/>
              <a:t> embedding (300D) || </a:t>
            </a:r>
            <a:r>
              <a:rPr lang="en-IN" dirty="0" err="1"/>
              <a:t>SenticNet</a:t>
            </a:r>
            <a:r>
              <a:rPr lang="en-IN" dirty="0"/>
              <a:t> vector (5D)]</a:t>
            </a:r>
          </a:p>
          <a:p>
            <a:r>
              <a:rPr lang="en-IN" b="1" dirty="0"/>
              <a:t>Edge Formation:</a:t>
            </a:r>
          </a:p>
          <a:p>
            <a:pPr lvl="1"/>
            <a:r>
              <a:rPr lang="en-IN" dirty="0"/>
              <a:t>Window-based Edges:</a:t>
            </a:r>
          </a:p>
          <a:p>
            <a:pPr lvl="2"/>
            <a:r>
              <a:rPr lang="en-IN" dirty="0"/>
              <a:t>Connect adjacent words within a window size of 2</a:t>
            </a:r>
          </a:p>
          <a:p>
            <a:pPr lvl="2"/>
            <a:r>
              <a:rPr lang="en-IN" dirty="0"/>
              <a:t>Capture local context and n-gram relationships</a:t>
            </a:r>
          </a:p>
          <a:p>
            <a:pPr lvl="2"/>
            <a:r>
              <a:rPr lang="en-IN" dirty="0"/>
              <a:t>Help the model learn phrase-level patterns</a:t>
            </a:r>
          </a:p>
          <a:p>
            <a:pPr lvl="1"/>
            <a:r>
              <a:rPr lang="en-IN" dirty="0"/>
              <a:t>Dependency-based Edges:</a:t>
            </a:r>
          </a:p>
          <a:p>
            <a:pPr lvl="2"/>
            <a:r>
              <a:rPr lang="en-IN" dirty="0"/>
              <a:t>Derived from a syntactic dependency parse</a:t>
            </a:r>
          </a:p>
          <a:p>
            <a:pPr lvl="2"/>
            <a:r>
              <a:rPr lang="en-IN" dirty="0"/>
              <a:t>Represent grammatical relationships</a:t>
            </a:r>
          </a:p>
          <a:p>
            <a:pPr lvl="2"/>
            <a:r>
              <a:rPr lang="en-IN" dirty="0"/>
              <a:t>Enable long-distance connections between related words</a:t>
            </a:r>
          </a:p>
          <a:p>
            <a:r>
              <a:rPr lang="en-IN" b="1" dirty="0"/>
              <a:t>Implementation:</a:t>
            </a:r>
            <a:r>
              <a:rPr lang="en-IN" dirty="0"/>
              <a:t> </a:t>
            </a:r>
            <a:r>
              <a:rPr lang="en-IN" dirty="0" err="1"/>
              <a:t>PyTorch</a:t>
            </a:r>
            <a:r>
              <a:rPr lang="en-IN" dirty="0"/>
              <a:t> Geometric framework with </a:t>
            </a:r>
            <a:r>
              <a:rPr lang="en-IN" dirty="0" err="1"/>
              <a:t>NetworkX</a:t>
            </a:r>
            <a:r>
              <a:rPr lang="en-IN" dirty="0"/>
              <a:t> for initial graph creation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6183133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1591</Words>
  <Application>Microsoft Office PowerPoint</Application>
  <PresentationFormat>Widescreen</PresentationFormat>
  <Paragraphs>241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Neue Haas Grotesk Text Pro</vt:lpstr>
      <vt:lpstr>VanillaVTI</vt:lpstr>
      <vt:lpstr>Sarcasm Detection and Rewriting</vt:lpstr>
      <vt:lpstr>Introduction</vt:lpstr>
      <vt:lpstr>Why Is Sarcasm Detection Difficult?  </vt:lpstr>
      <vt:lpstr>Project Objectives</vt:lpstr>
      <vt:lpstr>Literature Review: Sarcasm Detection </vt:lpstr>
      <vt:lpstr>Literature Review: Text Attribute Transfer </vt:lpstr>
      <vt:lpstr>Datasets</vt:lpstr>
      <vt:lpstr>Data Preprocessing &amp; Feature Engineering </vt:lpstr>
      <vt:lpstr>Graph Construction: Technical Details </vt:lpstr>
      <vt:lpstr>Detection Model Architecture: Overview </vt:lpstr>
      <vt:lpstr>Detection Model Architecture: Overview </vt:lpstr>
      <vt:lpstr>Detection Model: RoBERTa Component </vt:lpstr>
      <vt:lpstr>Detection Model: Graph Convolutional Network </vt:lpstr>
      <vt:lpstr>Detection Model: Sequential Processing &amp; Fusion </vt:lpstr>
      <vt:lpstr>Rewriting Module: GAN Architecture </vt:lpstr>
      <vt:lpstr>Rewriting Module: GAN Architecture </vt:lpstr>
      <vt:lpstr>Rewriting Module: Technical Details </vt:lpstr>
      <vt:lpstr>Performance Metrics: Validation Results </vt:lpstr>
      <vt:lpstr>Performance Metrics: Test Results </vt:lpstr>
      <vt:lpstr>Sarcasm Rewriting Results: Examples </vt:lpstr>
      <vt:lpstr>Word-Level Importance Analysis </vt:lpstr>
      <vt:lpstr>Word-Level Importance Analysis </vt:lpstr>
      <vt:lpstr>Attention Mechanism Analysis</vt:lpstr>
      <vt:lpstr>Attention Mechanism Analysis</vt:lpstr>
      <vt:lpstr>Attention Mechanism Analysis</vt:lpstr>
      <vt:lpstr>GCN Layer Evolution Analysis </vt:lpstr>
      <vt:lpstr>Layer-Specific GCN Analysis </vt:lpstr>
      <vt:lpstr>Layer-Specific GCN Analysis </vt:lpstr>
      <vt:lpstr>Final Layer GCN Analysis</vt:lpstr>
      <vt:lpstr>Final Node Importance Analysis </vt:lpstr>
      <vt:lpstr>Limitations &amp; Challenges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Patel Umang Arvindbhai</dc:creator>
  <cp:lastModifiedBy>Patel Umang Arvindbhai</cp:lastModifiedBy>
  <cp:revision>2</cp:revision>
  <dcterms:created xsi:type="dcterms:W3CDTF">2025-05-07T22:18:53Z</dcterms:created>
  <dcterms:modified xsi:type="dcterms:W3CDTF">2025-05-07T23:39:23Z</dcterms:modified>
</cp:coreProperties>
</file>